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5"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5EC1D-FFEF-4A26-A541-678441879AF4}" v="26" dt="2022-01-14T12:07:43.061"/>
    <p1510:client id="{16119C8C-EAB8-44AB-B0E8-127B029DA5EA}" v="1246" dt="2021-11-15T11:29:30.523"/>
    <p1510:client id="{3427162F-E2F5-465F-8DF2-DEAE179B1686}" v="110" dt="2021-11-15T11:39:44.057"/>
    <p1510:client id="{7E406952-B1A4-4EAA-846C-38D21134B670}" v="2" dt="2021-11-15T11:40:46.348"/>
    <p1510:client id="{9D8112EB-A016-7DAA-A2C8-2FCC627FD1A0}" v="1" dt="2022-01-24T05:24:32.374"/>
    <p1510:client id="{E53B0682-7B7B-4E1A-805D-BAFF02EFE557}" v="1" dt="2021-11-15T11:43:09.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2" d="100"/>
          <a:sy n="72"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財団 竹中" userId="S::takenaka@fweap.onmicrosoft.com::9ebac10b-62bb-495f-b60d-f55c97e7b59c" providerId="AD" clId="Web-{9D8112EB-A016-7DAA-A2C8-2FCC627FD1A0}"/>
    <pc:docChg chg="modSld">
      <pc:chgData name="財団 竹中" userId="S::takenaka@fweap.onmicrosoft.com::9ebac10b-62bb-495f-b60d-f55c97e7b59c" providerId="AD" clId="Web-{9D8112EB-A016-7DAA-A2C8-2FCC627FD1A0}" dt="2022-01-24T05:24:32.374" v="0"/>
      <pc:docMkLst>
        <pc:docMk/>
      </pc:docMkLst>
      <pc:sldChg chg="addSp">
        <pc:chgData name="財団 竹中" userId="S::takenaka@fweap.onmicrosoft.com::9ebac10b-62bb-495f-b60d-f55c97e7b59c" providerId="AD" clId="Web-{9D8112EB-A016-7DAA-A2C8-2FCC627FD1A0}" dt="2022-01-24T05:24:32.374" v="0"/>
        <pc:sldMkLst>
          <pc:docMk/>
          <pc:sldMk cId="2128380218" sldId="256"/>
        </pc:sldMkLst>
        <pc:spChg chg="add">
          <ac:chgData name="財団 竹中" userId="S::takenaka@fweap.onmicrosoft.com::9ebac10b-62bb-495f-b60d-f55c97e7b59c" providerId="AD" clId="Web-{9D8112EB-A016-7DAA-A2C8-2FCC627FD1A0}" dt="2022-01-24T05:24:32.374" v="0"/>
          <ac:spMkLst>
            <pc:docMk/>
            <pc:sldMk cId="2128380218" sldId="256"/>
            <ac:spMk id="5" creationId="{2A2E71B8-504A-4139-9210-4F49E35CCE8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2022/1/23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2022/1/23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2022/1/23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A643-9BB0-4E02-80B2-2C0A5E5D738E}" type="datetimeFigureOut">
              <a:rPr kumimoji="1" lang="ja-JP" altLang="en-US" smtClean="0"/>
              <a:t>2022/1/23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url=http%3A%2F%2Fjm-cipa.net%2Fmyanma.html&amp;psig=AOvVaw3zMgA-hvOfjU_JvLB1o64H&amp;ust=1637062038327000&amp;source=images&amp;cd=vfe&amp;ved=0CAgQjRxqFwoTCOCcncGhmvQCFQAAAAAdAAAAABAD" TargetMode="External"/><Relationship Id="rId2" Type="http://schemas.openxmlformats.org/officeDocument/2006/relationships/hyperlink" Target="https://www.irasutoya.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F428E7C-CF72-4177-B907-662EDCB35B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884544" y="2265762"/>
            <a:ext cx="6329167" cy="2547872"/>
            <a:chOff x="-2412483" y="5117355"/>
            <a:chExt cx="4342728" cy="1748210"/>
          </a:xfrm>
        </p:grpSpPr>
        <p:sp>
          <p:nvSpPr>
            <p:cNvPr id="11" name="Isosceles Triangle 10">
              <a:extLst>
                <a:ext uri="{FF2B5EF4-FFF2-40B4-BE49-F238E27FC236}">
                  <a16:creationId xmlns:a16="http://schemas.microsoft.com/office/drawing/2014/main" id="{E2C38613-1CC6-42DF-9D5B-1C3CFF91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6174" y="5117355"/>
              <a:ext cx="3496419" cy="174821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FA88567F-0B25-4895-A6DF-304638BE5B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12483" y="6202815"/>
              <a:ext cx="1325500" cy="66275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4B7A2B20-C280-41CF-965D-FA68DA2BD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83073" y="-1094168"/>
            <a:ext cx="4864676" cy="3807333"/>
          </a:xfrm>
          <a:custGeom>
            <a:avLst/>
            <a:gdLst>
              <a:gd name="connsiteX0" fmla="*/ 0 w 4864676"/>
              <a:gd name="connsiteY0" fmla="*/ 3191201 h 3807333"/>
              <a:gd name="connsiteX1" fmla="*/ 3191202 w 4864676"/>
              <a:gd name="connsiteY1" fmla="*/ 0 h 3807333"/>
              <a:gd name="connsiteX2" fmla="*/ 4864676 w 4864676"/>
              <a:gd name="connsiteY2" fmla="*/ 1673474 h 3807333"/>
              <a:gd name="connsiteX3" fmla="*/ 4864676 w 4864676"/>
              <a:gd name="connsiteY3" fmla="*/ 3807333 h 3807333"/>
              <a:gd name="connsiteX4" fmla="*/ 0 w 4864676"/>
              <a:gd name="connsiteY4" fmla="*/ 3807333 h 380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3807333">
                <a:moveTo>
                  <a:pt x="0" y="3191201"/>
                </a:moveTo>
                <a:lnTo>
                  <a:pt x="3191202" y="0"/>
                </a:lnTo>
                <a:lnTo>
                  <a:pt x="4864676" y="1673474"/>
                </a:lnTo>
                <a:lnTo>
                  <a:pt x="4864676" y="3807333"/>
                </a:lnTo>
                <a:lnTo>
                  <a:pt x="0" y="380733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CF218E6-E246-4EBB-BA8D-DB65AB59A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3537" y="3632636"/>
            <a:ext cx="1185708" cy="1185708"/>
          </a:xfrm>
          <a:custGeom>
            <a:avLst/>
            <a:gdLst>
              <a:gd name="connsiteX0" fmla="*/ 0 w 1185708"/>
              <a:gd name="connsiteY0" fmla="*/ 0 h 1185708"/>
              <a:gd name="connsiteX1" fmla="*/ 454971 w 1185708"/>
              <a:gd name="connsiteY1" fmla="*/ 0 h 1185708"/>
              <a:gd name="connsiteX2" fmla="*/ 1185708 w 1185708"/>
              <a:gd name="connsiteY2" fmla="*/ 730737 h 1185708"/>
              <a:gd name="connsiteX3" fmla="*/ 1185708 w 1185708"/>
              <a:gd name="connsiteY3" fmla="*/ 1185708 h 1185708"/>
              <a:gd name="connsiteX4" fmla="*/ 0 w 1185708"/>
              <a:gd name="connsiteY4" fmla="*/ 1185708 h 118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708" h="1185708">
                <a:moveTo>
                  <a:pt x="0" y="0"/>
                </a:moveTo>
                <a:lnTo>
                  <a:pt x="454971" y="0"/>
                </a:lnTo>
                <a:lnTo>
                  <a:pt x="1185708" y="730737"/>
                </a:lnTo>
                <a:lnTo>
                  <a:pt x="1185708" y="1185708"/>
                </a:lnTo>
                <a:lnTo>
                  <a:pt x="0" y="1185708"/>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3B9D26D-939B-4838-886B-07E227F3A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303927" y="5624986"/>
            <a:ext cx="989294" cy="98929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0A80B01-7FDA-4264-BAC7-CA797D496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2" y="-723949"/>
            <a:ext cx="5389379" cy="5389379"/>
          </a:xfrm>
          <a:custGeom>
            <a:avLst/>
            <a:gdLst>
              <a:gd name="connsiteX0" fmla="*/ 0 w 5389379"/>
              <a:gd name="connsiteY0" fmla="*/ 2602331 h 5389379"/>
              <a:gd name="connsiteX1" fmla="*/ 2602331 w 5389379"/>
              <a:gd name="connsiteY1" fmla="*/ 0 h 5389379"/>
              <a:gd name="connsiteX2" fmla="*/ 5389379 w 5389379"/>
              <a:gd name="connsiteY2" fmla="*/ 0 h 5389379"/>
              <a:gd name="connsiteX3" fmla="*/ 5389379 w 5389379"/>
              <a:gd name="connsiteY3" fmla="*/ 5389379 h 5389379"/>
              <a:gd name="connsiteX4" fmla="*/ 0 w 5389379"/>
              <a:gd name="connsiteY4" fmla="*/ 5389379 h 53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379" h="5389379">
                <a:moveTo>
                  <a:pt x="0" y="2602331"/>
                </a:moveTo>
                <a:lnTo>
                  <a:pt x="2602331" y="0"/>
                </a:lnTo>
                <a:lnTo>
                  <a:pt x="5389379" y="0"/>
                </a:lnTo>
                <a:lnTo>
                  <a:pt x="5389379"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49E75B4-6C35-495B-850B-28CDE6E39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4" y="-1424977"/>
            <a:ext cx="6791435" cy="6791435"/>
          </a:xfrm>
          <a:custGeom>
            <a:avLst/>
            <a:gdLst>
              <a:gd name="connsiteX0" fmla="*/ 0 w 6791435"/>
              <a:gd name="connsiteY0" fmla="*/ 4004387 h 6791435"/>
              <a:gd name="connsiteX1" fmla="*/ 81158 w 6791435"/>
              <a:gd name="connsiteY1" fmla="*/ 3923229 h 6791435"/>
              <a:gd name="connsiteX2" fmla="*/ 81158 w 6791435"/>
              <a:gd name="connsiteY2" fmla="*/ 6710277 h 6791435"/>
              <a:gd name="connsiteX3" fmla="*/ 6710277 w 6791435"/>
              <a:gd name="connsiteY3" fmla="*/ 6710277 h 6791435"/>
              <a:gd name="connsiteX4" fmla="*/ 6710277 w 6791435"/>
              <a:gd name="connsiteY4" fmla="*/ 81158 h 6791435"/>
              <a:gd name="connsiteX5" fmla="*/ 3923229 w 6791435"/>
              <a:gd name="connsiteY5" fmla="*/ 81158 h 6791435"/>
              <a:gd name="connsiteX6" fmla="*/ 4004387 w 6791435"/>
              <a:gd name="connsiteY6" fmla="*/ 0 h 6791435"/>
              <a:gd name="connsiteX7" fmla="*/ 6791435 w 6791435"/>
              <a:gd name="connsiteY7" fmla="*/ 0 h 6791435"/>
              <a:gd name="connsiteX8" fmla="*/ 6791435 w 6791435"/>
              <a:gd name="connsiteY8" fmla="*/ 6791435 h 6791435"/>
              <a:gd name="connsiteX9" fmla="*/ 0 w 6791435"/>
              <a:gd name="connsiteY9"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1435" h="6791435">
                <a:moveTo>
                  <a:pt x="0" y="4004387"/>
                </a:moveTo>
                <a:lnTo>
                  <a:pt x="81158" y="3923229"/>
                </a:lnTo>
                <a:lnTo>
                  <a:pt x="81158" y="6710277"/>
                </a:lnTo>
                <a:lnTo>
                  <a:pt x="6710277" y="6710277"/>
                </a:lnTo>
                <a:lnTo>
                  <a:pt x="6710277" y="81158"/>
                </a:lnTo>
                <a:lnTo>
                  <a:pt x="3923229" y="81158"/>
                </a:lnTo>
                <a:lnTo>
                  <a:pt x="4004387" y="0"/>
                </a:lnTo>
                <a:lnTo>
                  <a:pt x="6791435" y="0"/>
                </a:lnTo>
                <a:lnTo>
                  <a:pt x="679143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サブタイトル 2"/>
          <p:cNvSpPr>
            <a:spLocks noGrp="1"/>
          </p:cNvSpPr>
          <p:nvPr>
            <p:ph type="subTitle" idx="1"/>
          </p:nvPr>
        </p:nvSpPr>
        <p:spPr>
          <a:xfrm>
            <a:off x="4020065" y="3052157"/>
            <a:ext cx="4316627" cy="1039441"/>
          </a:xfrm>
          <a:noFill/>
        </p:spPr>
        <p:txBody>
          <a:bodyPr vert="horz" lIns="91440" tIns="45720" rIns="91440" bIns="45720" rtlCol="0" anchor="t">
            <a:normAutofit/>
          </a:bodyPr>
          <a:lstStyle/>
          <a:p>
            <a:r>
              <a:rPr lang="ja-JP" altLang="en-US" sz="3200">
                <a:solidFill>
                  <a:srgbClr val="080808"/>
                </a:solidFill>
                <a:ea typeface="ＭＳ Ｐゴシック"/>
                <a:cs typeface="Calibri"/>
              </a:rPr>
              <a:t>カチングールプ</a:t>
            </a:r>
          </a:p>
        </p:txBody>
      </p:sp>
      <p:sp>
        <p:nvSpPr>
          <p:cNvPr id="2" name="タイトル 1"/>
          <p:cNvSpPr>
            <a:spLocks noGrp="1"/>
          </p:cNvSpPr>
          <p:nvPr>
            <p:ph type="ctrTitle"/>
          </p:nvPr>
        </p:nvSpPr>
        <p:spPr>
          <a:xfrm>
            <a:off x="3287021" y="895381"/>
            <a:ext cx="5782716" cy="2150719"/>
          </a:xfrm>
          <a:noFill/>
        </p:spPr>
        <p:txBody>
          <a:bodyPr anchor="ctr">
            <a:noAutofit/>
          </a:bodyPr>
          <a:lstStyle/>
          <a:p>
            <a:r>
              <a:rPr lang="ja-JP" altLang="en-US" sz="8000" b="1" dirty="0">
                <a:solidFill>
                  <a:srgbClr val="080808"/>
                </a:solidFill>
                <a:ea typeface="ＭＳ Ｐゴシック"/>
                <a:cs typeface="Calibri Light"/>
              </a:rPr>
              <a:t>日本に来て感じたこと</a:t>
            </a:r>
            <a:endParaRPr kumimoji="1" lang="ja-JP" altLang="en-US" sz="8000" b="1" dirty="0">
              <a:solidFill>
                <a:srgbClr val="080808"/>
              </a:solidFill>
            </a:endParaRPr>
          </a:p>
        </p:txBody>
      </p:sp>
      <p:sp>
        <p:nvSpPr>
          <p:cNvPr id="24" name="Isosceles Triangle 23">
            <a:extLst>
              <a:ext uri="{FF2B5EF4-FFF2-40B4-BE49-F238E27FC236}">
                <a16:creationId xmlns:a16="http://schemas.microsoft.com/office/drawing/2014/main" id="{0EB2D58A-B2F2-4B07-9595-4FED1037F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67461" y="5398157"/>
            <a:ext cx="2934814" cy="146740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Isosceles Triangle 25">
            <a:extLst>
              <a:ext uri="{FF2B5EF4-FFF2-40B4-BE49-F238E27FC236}">
                <a16:creationId xmlns:a16="http://schemas.microsoft.com/office/drawing/2014/main" id="{DEB95C3F-0968-4E23-80BD-35CE22E83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5580" y="5117355"/>
            <a:ext cx="3496419" cy="174821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16E9C92B-1893-4BFE-B7CF-905EB3F87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9271" y="5949259"/>
            <a:ext cx="1832612" cy="91630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テキスト ボックス 3">
            <a:extLst>
              <a:ext uri="{FF2B5EF4-FFF2-40B4-BE49-F238E27FC236}">
                <a16:creationId xmlns:a16="http://schemas.microsoft.com/office/drawing/2014/main" id="{8F2E610B-F6CC-4B8F-AA30-6D3CBE03AC3D}"/>
              </a:ext>
            </a:extLst>
          </p:cNvPr>
          <p:cNvSpPr txBox="1"/>
          <p:nvPr/>
        </p:nvSpPr>
        <p:spPr>
          <a:xfrm>
            <a:off x="5171924" y="3539066"/>
            <a:ext cx="201748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400" dirty="0">
                <a:ea typeface="ＭＳ Ｐゴシック"/>
              </a:rPr>
              <a:t>ダバン・ギュン</a:t>
            </a:r>
            <a:r>
              <a:rPr lang="ja-JP" sz="1400" dirty="0">
                <a:ea typeface="+mn-lt"/>
                <a:cs typeface="+mn-lt"/>
              </a:rPr>
              <a:t>・</a:t>
            </a:r>
            <a:r>
              <a:rPr lang="ja-JP" altLang="en-US" sz="1400" dirty="0">
                <a:ea typeface="ＭＳ Ｐゴシック"/>
              </a:rPr>
              <a:t>ノー</a:t>
            </a:r>
            <a:endParaRPr lang="ja-JP" altLang="en-US" sz="1400" dirty="0">
              <a:ea typeface="ＭＳ Ｐゴシック"/>
              <a:cs typeface="Calibri"/>
            </a:endParaRPr>
          </a:p>
          <a:p>
            <a:r>
              <a:rPr lang="ja-JP" sz="1400" dirty="0">
                <a:ea typeface="+mn-lt"/>
                <a:cs typeface="+mn-lt"/>
              </a:rPr>
              <a:t>ダバン</a:t>
            </a:r>
            <a:r>
              <a:rPr lang="ja-JP" altLang="en-US" sz="1400" dirty="0">
                <a:ea typeface="+mn-lt"/>
                <a:cs typeface="+mn-lt"/>
              </a:rPr>
              <a:t>・</a:t>
            </a:r>
            <a:r>
              <a:rPr lang="ja-JP" sz="1400" dirty="0">
                <a:ea typeface="+mn-lt"/>
                <a:cs typeface="+mn-lt"/>
              </a:rPr>
              <a:t>ギュン・</a:t>
            </a:r>
            <a:r>
              <a:rPr lang="ja-JP" altLang="en-US" sz="1400" dirty="0">
                <a:ea typeface="+mn-lt"/>
                <a:cs typeface="+mn-lt"/>
              </a:rPr>
              <a:t>コン</a:t>
            </a:r>
          </a:p>
          <a:p>
            <a:r>
              <a:rPr lang="ja-JP" sz="1400" dirty="0">
                <a:ea typeface="+mn-lt"/>
                <a:cs typeface="+mn-lt"/>
              </a:rPr>
              <a:t>ダバン</a:t>
            </a:r>
            <a:r>
              <a:rPr lang="ja-JP" altLang="en-US" sz="1400" dirty="0">
                <a:ea typeface="+mn-lt"/>
                <a:cs typeface="+mn-lt"/>
              </a:rPr>
              <a:t>・</a:t>
            </a:r>
            <a:r>
              <a:rPr lang="ja-JP" sz="1400" dirty="0">
                <a:ea typeface="+mn-lt"/>
                <a:cs typeface="+mn-lt"/>
              </a:rPr>
              <a:t>ギュン</a:t>
            </a:r>
            <a:r>
              <a:rPr lang="ja-JP" altLang="en-US" sz="1400" dirty="0">
                <a:ea typeface="+mn-lt"/>
                <a:cs typeface="+mn-lt"/>
              </a:rPr>
              <a:t>・</a:t>
            </a:r>
            <a:r>
              <a:rPr lang="ja-JP" sz="1400" dirty="0">
                <a:ea typeface="+mn-lt"/>
                <a:cs typeface="+mn-lt"/>
              </a:rPr>
              <a:t>ルン</a:t>
            </a:r>
            <a:endParaRPr lang="ja-JP" altLang="en-US" sz="1400" dirty="0">
              <a:cs typeface="Calibri"/>
            </a:endParaRPr>
          </a:p>
        </p:txBody>
      </p:sp>
      <p:sp>
        <p:nvSpPr>
          <p:cNvPr id="5" name="テキスト ボックス 4">
            <a:extLst>
              <a:ext uri="{FF2B5EF4-FFF2-40B4-BE49-F238E27FC236}">
                <a16:creationId xmlns:a16="http://schemas.microsoft.com/office/drawing/2014/main" id="{2A2E71B8-504A-4139-9210-4F49E35CCE8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t>テキストを入力</a:t>
            </a:r>
          </a:p>
        </p:txBody>
      </p:sp>
    </p:spTree>
    <p:extLst>
      <p:ext uri="{BB962C8B-B14F-4D97-AF65-F5344CB8AC3E}">
        <p14:creationId xmlns:p14="http://schemas.microsoft.com/office/powerpoint/2010/main" val="212838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D58BD05-E0AD-41F7-AB50-43431599E8C9}"/>
              </a:ext>
            </a:extLst>
          </p:cNvPr>
          <p:cNvSpPr>
            <a:spLocks noGrp="1"/>
          </p:cNvSpPr>
          <p:nvPr>
            <p:ph type="title"/>
          </p:nvPr>
        </p:nvSpPr>
        <p:spPr>
          <a:xfrm>
            <a:off x="4267200" y="685650"/>
            <a:ext cx="6531463" cy="1910257"/>
          </a:xfrm>
        </p:spPr>
        <p:txBody>
          <a:bodyPr vert="horz" lIns="91440" tIns="45720" rIns="91440" bIns="45720" rtlCol="0" anchor="b">
            <a:normAutofit/>
          </a:bodyPr>
          <a:lstStyle/>
          <a:p>
            <a:pPr algn="ctr"/>
            <a:r>
              <a:rPr lang="ja-JP" b="1" dirty="0">
                <a:ea typeface="+mj-lt"/>
                <a:cs typeface="+mj-lt"/>
              </a:rPr>
              <a:t>ミャンマー連邦共和国は</a:t>
            </a:r>
            <a:r>
              <a:rPr lang="ja-JP" altLang="en-US" b="1" dirty="0">
                <a:ea typeface="+mj-lt"/>
                <a:cs typeface="+mj-lt"/>
              </a:rPr>
              <a:t>７</a:t>
            </a:r>
            <a:r>
              <a:rPr lang="ja-JP" b="1" dirty="0">
                <a:ea typeface="+mj-lt"/>
                <a:cs typeface="+mj-lt"/>
              </a:rPr>
              <a:t>つの民族で</a:t>
            </a:r>
            <a:br>
              <a:rPr lang="en-US" altLang="ja-JP" b="1" dirty="0">
                <a:ea typeface="+mj-lt"/>
                <a:cs typeface="+mj-lt"/>
              </a:rPr>
            </a:br>
            <a:r>
              <a:rPr lang="ja-JP" b="1" dirty="0">
                <a:ea typeface="+mj-lt"/>
                <a:cs typeface="+mj-lt"/>
              </a:rPr>
              <a:t>成立してい</a:t>
            </a:r>
            <a:r>
              <a:rPr lang="ja-JP" altLang="en-US" b="1" dirty="0">
                <a:ea typeface="+mj-lt"/>
                <a:cs typeface="+mj-lt"/>
              </a:rPr>
              <a:t>る</a:t>
            </a:r>
            <a:endParaRPr lang="ja-JP" altLang="en-US" b="1" dirty="0">
              <a:cs typeface="Calibri Light"/>
            </a:endParaRPr>
          </a:p>
        </p:txBody>
      </p:sp>
      <p:sp>
        <p:nvSpPr>
          <p:cNvPr id="18" name="コンテンツ プレースホルダー 17">
            <a:extLst>
              <a:ext uri="{FF2B5EF4-FFF2-40B4-BE49-F238E27FC236}">
                <a16:creationId xmlns:a16="http://schemas.microsoft.com/office/drawing/2014/main" id="{B0BA3EFF-75B2-4BAF-9A16-6EA27BF9D094}"/>
              </a:ext>
            </a:extLst>
          </p:cNvPr>
          <p:cNvSpPr>
            <a:spLocks noGrp="1"/>
          </p:cNvSpPr>
          <p:nvPr>
            <p:ph idx="1"/>
          </p:nvPr>
        </p:nvSpPr>
        <p:spPr>
          <a:xfrm>
            <a:off x="5649309" y="2990383"/>
            <a:ext cx="5694552" cy="2457224"/>
          </a:xfrm>
        </p:spPr>
        <p:txBody>
          <a:bodyPr vert="horz" lIns="91440" tIns="45720" rIns="91440" bIns="45720" rtlCol="0" anchor="t">
            <a:normAutofit/>
          </a:bodyPr>
          <a:lstStyle/>
          <a:p>
            <a:pPr marL="0" indent="0" algn="ctr">
              <a:buNone/>
            </a:pPr>
            <a:r>
              <a:rPr lang="ja-JP" altLang="en-US" sz="3200" dirty="0">
                <a:solidFill>
                  <a:schemeClr val="tx1">
                    <a:lumMod val="85000"/>
                    <a:lumOff val="15000"/>
                  </a:schemeClr>
                </a:solidFill>
                <a:ea typeface="ＭＳ Ｐゴシック"/>
                <a:cs typeface="Calibri"/>
              </a:rPr>
              <a:t>私は北の方にあるカチン州の</a:t>
            </a:r>
            <a:endParaRPr lang="en-US" altLang="ja-JP" sz="3200" dirty="0">
              <a:solidFill>
                <a:schemeClr val="tx1">
                  <a:lumMod val="85000"/>
                  <a:lumOff val="15000"/>
                </a:schemeClr>
              </a:solidFill>
              <a:ea typeface="ＭＳ Ｐゴシック"/>
              <a:cs typeface="Calibri"/>
            </a:endParaRPr>
          </a:p>
          <a:p>
            <a:pPr marL="0" indent="0" algn="ctr">
              <a:buNone/>
            </a:pPr>
            <a:r>
              <a:rPr lang="ja-JP" altLang="en-US" sz="3200" dirty="0">
                <a:solidFill>
                  <a:schemeClr val="tx1">
                    <a:lumMod val="85000"/>
                    <a:lumOff val="15000"/>
                  </a:schemeClr>
                </a:solidFill>
                <a:ea typeface="ＭＳ Ｐゴシック"/>
                <a:cs typeface="Calibri"/>
              </a:rPr>
              <a:t>カチン民族</a:t>
            </a:r>
          </a:p>
        </p:txBody>
      </p:sp>
      <p:pic>
        <p:nvPicPr>
          <p:cNvPr id="19" name="図 19" descr="マップ&#10;&#10;説明は自動で生成されたものです">
            <a:extLst>
              <a:ext uri="{FF2B5EF4-FFF2-40B4-BE49-F238E27FC236}">
                <a16:creationId xmlns:a16="http://schemas.microsoft.com/office/drawing/2014/main" id="{09C70282-F13D-403D-9A9D-33E5081B89A9}"/>
              </a:ext>
            </a:extLst>
          </p:cNvPr>
          <p:cNvPicPr>
            <a:picLocks noChangeAspect="1"/>
          </p:cNvPicPr>
          <p:nvPr/>
        </p:nvPicPr>
        <p:blipFill rotWithShape="1">
          <a:blip r:embed="rId2"/>
          <a:srcRect t="2253" r="-1" b="11291"/>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pic>
        <p:nvPicPr>
          <p:cNvPr id="3" name="図 3">
            <a:extLst>
              <a:ext uri="{FF2B5EF4-FFF2-40B4-BE49-F238E27FC236}">
                <a16:creationId xmlns:a16="http://schemas.microsoft.com/office/drawing/2014/main" id="{BA3B23FD-D12C-4005-95E0-715FC33A2E4D}"/>
              </a:ext>
            </a:extLst>
          </p:cNvPr>
          <p:cNvPicPr>
            <a:picLocks noChangeAspect="1"/>
          </p:cNvPicPr>
          <p:nvPr/>
        </p:nvPicPr>
        <p:blipFill>
          <a:blip r:embed="rId3"/>
          <a:stretch>
            <a:fillRect/>
          </a:stretch>
        </p:blipFill>
        <p:spPr>
          <a:xfrm>
            <a:off x="3789872" y="3883114"/>
            <a:ext cx="2743200" cy="2973659"/>
          </a:xfrm>
          <a:prstGeom prst="rect">
            <a:avLst/>
          </a:prstGeom>
        </p:spPr>
      </p:pic>
    </p:spTree>
    <p:extLst>
      <p:ext uri="{BB962C8B-B14F-4D97-AF65-F5344CB8AC3E}">
        <p14:creationId xmlns:p14="http://schemas.microsoft.com/office/powerpoint/2010/main" val="27597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89409B1-786A-424F-876B-7343ED58D1D2}"/>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ja-JP" altLang="en-US" sz="5200" kern="1200">
                <a:solidFill>
                  <a:schemeClr val="tx1"/>
                </a:solidFill>
                <a:latin typeface="+mj-lt"/>
                <a:ea typeface="+mj-ea"/>
                <a:cs typeface="+mj-cs"/>
              </a:rPr>
              <a:t>マレーシアでの生活</a:t>
            </a:r>
          </a:p>
        </p:txBody>
      </p:sp>
      <p:sp>
        <p:nvSpPr>
          <p:cNvPr id="12" name="コンテンツ プレースホルダー 11">
            <a:extLst>
              <a:ext uri="{FF2B5EF4-FFF2-40B4-BE49-F238E27FC236}">
                <a16:creationId xmlns:a16="http://schemas.microsoft.com/office/drawing/2014/main" id="{33957394-20F5-4A20-B141-DBB74B770A77}"/>
              </a:ext>
            </a:extLst>
          </p:cNvPr>
          <p:cNvSpPr>
            <a:spLocks noGrp="1"/>
          </p:cNvSpPr>
          <p:nvPr>
            <p:ph idx="1"/>
          </p:nvPr>
        </p:nvSpPr>
        <p:spPr>
          <a:xfrm>
            <a:off x="1001684" y="1670857"/>
            <a:ext cx="10178934" cy="557901"/>
          </a:xfrm>
        </p:spPr>
        <p:txBody>
          <a:bodyPr vert="horz" lIns="91440" tIns="45720" rIns="91440" bIns="45720" rtlCol="0" anchor="t">
            <a:normAutofit/>
          </a:bodyPr>
          <a:lstStyle/>
          <a:p>
            <a:pPr marL="0" indent="0" algn="ctr">
              <a:buNone/>
            </a:pPr>
            <a:r>
              <a:rPr lang="ja-JP" altLang="en-US" sz="3200" dirty="0">
                <a:ea typeface="ＭＳ Ｐゴシック"/>
                <a:cs typeface="Calibri"/>
              </a:rPr>
              <a:t>他の民族と勉強や学校行事を楽しんだ</a:t>
            </a:r>
          </a:p>
        </p:txBody>
      </p:sp>
      <p:pic>
        <p:nvPicPr>
          <p:cNvPr id="4" name="図 4">
            <a:extLst>
              <a:ext uri="{FF2B5EF4-FFF2-40B4-BE49-F238E27FC236}">
                <a16:creationId xmlns:a16="http://schemas.microsoft.com/office/drawing/2014/main" id="{6E6385D7-8343-4E78-A25C-C0711DE61A63}"/>
              </a:ext>
            </a:extLst>
          </p:cNvPr>
          <p:cNvPicPr>
            <a:picLocks noChangeAspect="1"/>
          </p:cNvPicPr>
          <p:nvPr/>
        </p:nvPicPr>
        <p:blipFill rotWithShape="1">
          <a:blip r:embed="rId2"/>
          <a:srcRect r="-2" b="17996"/>
          <a:stretch/>
        </p:blipFill>
        <p:spPr>
          <a:xfrm>
            <a:off x="1219533" y="3143693"/>
            <a:ext cx="3848003" cy="2582018"/>
          </a:xfrm>
          <a:prstGeom prst="rect">
            <a:avLst/>
          </a:prstGeom>
        </p:spPr>
      </p:pic>
      <p:pic>
        <p:nvPicPr>
          <p:cNvPr id="3" name="図 3">
            <a:extLst>
              <a:ext uri="{FF2B5EF4-FFF2-40B4-BE49-F238E27FC236}">
                <a16:creationId xmlns:a16="http://schemas.microsoft.com/office/drawing/2014/main" id="{DA8A4790-604E-429B-B544-349123B0FF91}"/>
              </a:ext>
            </a:extLst>
          </p:cNvPr>
          <p:cNvPicPr>
            <a:picLocks noChangeAspect="1"/>
          </p:cNvPicPr>
          <p:nvPr/>
        </p:nvPicPr>
        <p:blipFill rotWithShape="1">
          <a:blip r:embed="rId3"/>
          <a:srcRect t="5582" r="-2" b="-2"/>
          <a:stretch/>
        </p:blipFill>
        <p:spPr>
          <a:xfrm>
            <a:off x="7656424" y="3445617"/>
            <a:ext cx="3531701" cy="2409490"/>
          </a:xfrm>
          <a:prstGeom prst="rect">
            <a:avLst/>
          </a:prstGeom>
        </p:spPr>
      </p:pic>
      <p:sp>
        <p:nvSpPr>
          <p:cNvPr id="5" name="テキスト ボックス 4">
            <a:extLst>
              <a:ext uri="{FF2B5EF4-FFF2-40B4-BE49-F238E27FC236}">
                <a16:creationId xmlns:a16="http://schemas.microsoft.com/office/drawing/2014/main" id="{A3596304-B751-4B84-B066-2D894E60331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ea typeface="ＭＳ Ｐゴシック"/>
              <a:cs typeface="Calibri"/>
            </a:endParaRPr>
          </a:p>
        </p:txBody>
      </p:sp>
    </p:spTree>
    <p:extLst>
      <p:ext uri="{BB962C8B-B14F-4D97-AF65-F5344CB8AC3E}">
        <p14:creationId xmlns:p14="http://schemas.microsoft.com/office/powerpoint/2010/main" val="239494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4" name="Rectangle 13">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タイトル 1">
            <a:extLst>
              <a:ext uri="{FF2B5EF4-FFF2-40B4-BE49-F238E27FC236}">
                <a16:creationId xmlns:a16="http://schemas.microsoft.com/office/drawing/2014/main" id="{26B650DF-04A8-4BCA-98DC-2BC9D17B8BD5}"/>
              </a:ext>
            </a:extLst>
          </p:cNvPr>
          <p:cNvSpPr>
            <a:spLocks noGrp="1"/>
          </p:cNvSpPr>
          <p:nvPr>
            <p:ph type="title"/>
          </p:nvPr>
        </p:nvSpPr>
        <p:spPr>
          <a:xfrm>
            <a:off x="643467" y="321734"/>
            <a:ext cx="10905066" cy="1135737"/>
          </a:xfrm>
        </p:spPr>
        <p:txBody>
          <a:bodyPr>
            <a:normAutofit/>
          </a:bodyPr>
          <a:lstStyle/>
          <a:p>
            <a:r>
              <a:rPr lang="ja-JP" altLang="en-US" sz="3600" dirty="0">
                <a:ea typeface="ＭＳ Ｐゴシック"/>
                <a:cs typeface="Calibri Light"/>
              </a:rPr>
              <a:t>アルバイトで大声で挨拶？</a:t>
            </a:r>
            <a:br>
              <a:rPr lang="en-US" altLang="ja-JP" sz="3600" dirty="0">
                <a:ea typeface="ＭＳ Ｐゴシック"/>
                <a:cs typeface="Calibri Light"/>
              </a:rPr>
            </a:br>
            <a:r>
              <a:rPr lang="ja-JP" altLang="en-US" sz="3600" dirty="0">
                <a:ea typeface="ＭＳ Ｐゴシック"/>
                <a:cs typeface="Calibri Light"/>
              </a:rPr>
              <a:t>恥ずかしいし、怒っている感じがする</a:t>
            </a:r>
          </a:p>
        </p:txBody>
      </p:sp>
      <p:pic>
        <p:nvPicPr>
          <p:cNvPr id="4" name="図 4">
            <a:extLst>
              <a:ext uri="{FF2B5EF4-FFF2-40B4-BE49-F238E27FC236}">
                <a16:creationId xmlns:a16="http://schemas.microsoft.com/office/drawing/2014/main" id="{D0156FCA-C7C2-43A6-8121-1D0723FAE9B1}"/>
              </a:ext>
            </a:extLst>
          </p:cNvPr>
          <p:cNvPicPr>
            <a:picLocks noChangeAspect="1"/>
          </p:cNvPicPr>
          <p:nvPr/>
        </p:nvPicPr>
        <p:blipFill>
          <a:blip r:embed="rId2"/>
          <a:stretch>
            <a:fillRect/>
          </a:stretch>
        </p:blipFill>
        <p:spPr>
          <a:xfrm>
            <a:off x="1443732" y="1782981"/>
            <a:ext cx="4652684" cy="4361892"/>
          </a:xfrm>
          <a:prstGeom prst="rect">
            <a:avLst/>
          </a:prstGeom>
        </p:spPr>
      </p:pic>
      <p:sp>
        <p:nvSpPr>
          <p:cNvPr id="8" name="Content Placeholder 7">
            <a:extLst>
              <a:ext uri="{FF2B5EF4-FFF2-40B4-BE49-F238E27FC236}">
                <a16:creationId xmlns:a16="http://schemas.microsoft.com/office/drawing/2014/main" id="{DBAB5C46-7D25-401A-83CF-D469E44825F8}"/>
              </a:ext>
            </a:extLst>
          </p:cNvPr>
          <p:cNvSpPr>
            <a:spLocks noGrp="1"/>
          </p:cNvSpPr>
          <p:nvPr>
            <p:ph idx="1"/>
          </p:nvPr>
        </p:nvSpPr>
        <p:spPr>
          <a:xfrm>
            <a:off x="6895848" y="1374767"/>
            <a:ext cx="4652684" cy="4774982"/>
          </a:xfrm>
        </p:spPr>
        <p:txBody>
          <a:bodyPr vert="horz" lIns="91440" tIns="45720" rIns="91440" bIns="45720" rtlCol="0" anchor="t">
            <a:normAutofit/>
          </a:bodyPr>
          <a:lstStyle/>
          <a:p>
            <a:pPr marL="0" indent="0">
              <a:buNone/>
            </a:pPr>
            <a:endParaRPr lang="en-US" altLang="ja-JP" sz="3200" dirty="0">
              <a:ea typeface="ＭＳ Ｐゴシック"/>
              <a:cs typeface="Calibri" panose="020F0502020204030204"/>
            </a:endParaRPr>
          </a:p>
          <a:p>
            <a:pPr marL="0" indent="0">
              <a:buNone/>
            </a:pPr>
            <a:r>
              <a:rPr lang="ja-JP" altLang="en-US" sz="3200" dirty="0">
                <a:ea typeface="ＭＳ Ｐゴシック"/>
                <a:cs typeface="Calibri" panose="020F0502020204030204"/>
              </a:rPr>
              <a:t>いや、日本ではそうではない。むしろ、それが礼儀正しい</a:t>
            </a:r>
          </a:p>
        </p:txBody>
      </p:sp>
      <p:grpSp>
        <p:nvGrpSpPr>
          <p:cNvPr id="17" name="Group 16">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8" name="Isosceles Triangle 17">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図 5">
            <a:extLst>
              <a:ext uri="{FF2B5EF4-FFF2-40B4-BE49-F238E27FC236}">
                <a16:creationId xmlns:a16="http://schemas.microsoft.com/office/drawing/2014/main" id="{35F935FA-45EC-42B3-9EAB-9896D13A0F28}"/>
              </a:ext>
            </a:extLst>
          </p:cNvPr>
          <p:cNvPicPr>
            <a:picLocks noChangeAspect="1"/>
          </p:cNvPicPr>
          <p:nvPr/>
        </p:nvPicPr>
        <p:blipFill>
          <a:blip r:embed="rId3"/>
          <a:stretch>
            <a:fillRect/>
          </a:stretch>
        </p:blipFill>
        <p:spPr>
          <a:xfrm>
            <a:off x="8505645" y="3174268"/>
            <a:ext cx="2743200" cy="3557464"/>
          </a:xfrm>
          <a:prstGeom prst="rect">
            <a:avLst/>
          </a:prstGeom>
        </p:spPr>
      </p:pic>
    </p:spTree>
    <p:extLst>
      <p:ext uri="{BB962C8B-B14F-4D97-AF65-F5344CB8AC3E}">
        <p14:creationId xmlns:p14="http://schemas.microsoft.com/office/powerpoint/2010/main" val="109321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22D6E5B3-77D6-4F7A-AE41-5666F3B609F0}"/>
              </a:ext>
            </a:extLst>
          </p:cNvPr>
          <p:cNvSpPr>
            <a:spLocks noGrp="1"/>
          </p:cNvSpPr>
          <p:nvPr>
            <p:ph type="title"/>
          </p:nvPr>
        </p:nvSpPr>
        <p:spPr>
          <a:xfrm>
            <a:off x="643467" y="321734"/>
            <a:ext cx="4970877" cy="1135737"/>
          </a:xfrm>
        </p:spPr>
        <p:txBody>
          <a:bodyPr vert="horz" lIns="91440" tIns="45720" rIns="91440" bIns="45720" rtlCol="0" anchor="ctr">
            <a:normAutofit/>
          </a:bodyPr>
          <a:lstStyle/>
          <a:p>
            <a:r>
              <a:rPr lang="ja-JP" altLang="en-US" sz="3600" dirty="0"/>
              <a:t>マスクをする理由</a:t>
            </a:r>
          </a:p>
        </p:txBody>
      </p:sp>
      <p:sp>
        <p:nvSpPr>
          <p:cNvPr id="5" name="テキスト ボックス 4">
            <a:extLst>
              <a:ext uri="{FF2B5EF4-FFF2-40B4-BE49-F238E27FC236}">
                <a16:creationId xmlns:a16="http://schemas.microsoft.com/office/drawing/2014/main" id="{31D5DB9A-21F1-4F35-9F89-356528E4AF54}"/>
              </a:ext>
            </a:extLst>
          </p:cNvPr>
          <p:cNvSpPr txBox="1"/>
          <p:nvPr/>
        </p:nvSpPr>
        <p:spPr>
          <a:xfrm>
            <a:off x="657845" y="1782981"/>
            <a:ext cx="3504387" cy="440835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ja-JP" altLang="en-US" sz="3600" dirty="0">
                <a:ea typeface="ＭＳ Ｐゴシック"/>
              </a:rPr>
              <a:t>日本は一般の人でもマスクをするが海外ではマスクをする習慣はあまりない</a:t>
            </a:r>
            <a:endParaRPr lang="ja-JP" sz="3600" dirty="0">
              <a:ea typeface="ＭＳ Ｐゴシック"/>
            </a:endParaRPr>
          </a:p>
        </p:txBody>
      </p:sp>
      <p:pic>
        <p:nvPicPr>
          <p:cNvPr id="8" name="図 8">
            <a:extLst>
              <a:ext uri="{FF2B5EF4-FFF2-40B4-BE49-F238E27FC236}">
                <a16:creationId xmlns:a16="http://schemas.microsoft.com/office/drawing/2014/main" id="{7AF634E1-E513-448D-AA08-6125B81DBCF7}"/>
              </a:ext>
            </a:extLst>
          </p:cNvPr>
          <p:cNvPicPr>
            <a:picLocks noChangeAspect="1"/>
          </p:cNvPicPr>
          <p:nvPr/>
        </p:nvPicPr>
        <p:blipFill>
          <a:blip r:embed="rId2"/>
          <a:stretch>
            <a:fillRect/>
          </a:stretch>
        </p:blipFill>
        <p:spPr>
          <a:xfrm>
            <a:off x="7706250" y="1232938"/>
            <a:ext cx="1635527" cy="2196654"/>
          </a:xfrm>
          <a:prstGeom prst="rect">
            <a:avLst/>
          </a:prstGeom>
        </p:spPr>
      </p:pic>
      <p:pic>
        <p:nvPicPr>
          <p:cNvPr id="4" name="図 4">
            <a:extLst>
              <a:ext uri="{FF2B5EF4-FFF2-40B4-BE49-F238E27FC236}">
                <a16:creationId xmlns:a16="http://schemas.microsoft.com/office/drawing/2014/main" id="{A7A3AE5F-ABE3-41CE-A85A-C577CD2E4AC9}"/>
              </a:ext>
            </a:extLst>
          </p:cNvPr>
          <p:cNvPicPr>
            <a:picLocks noGrp="1" noChangeAspect="1"/>
          </p:cNvPicPr>
          <p:nvPr>
            <p:ph idx="1"/>
          </p:nvPr>
        </p:nvPicPr>
        <p:blipFill>
          <a:blip r:embed="rId3"/>
          <a:stretch>
            <a:fillRect/>
          </a:stretch>
        </p:blipFill>
        <p:spPr>
          <a:xfrm>
            <a:off x="9020259" y="2584410"/>
            <a:ext cx="2856419" cy="3720653"/>
          </a:xfrm>
          <a:prstGeom prst="rect">
            <a:avLst/>
          </a:prstGeom>
        </p:spPr>
      </p:pic>
      <p:grpSp>
        <p:nvGrpSpPr>
          <p:cNvPr id="18" name="Group 17">
            <a:extLst>
              <a:ext uri="{FF2B5EF4-FFF2-40B4-BE49-F238E27FC236}">
                <a16:creationId xmlns:a16="http://schemas.microsoft.com/office/drawing/2014/main" id="{F0C759C5-888E-44FA-9101-1ED00E9671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9" name="Isosceles Triangle 18">
              <a:extLst>
                <a:ext uri="{FF2B5EF4-FFF2-40B4-BE49-F238E27FC236}">
                  <a16:creationId xmlns:a16="http://schemas.microsoft.com/office/drawing/2014/main" id="{3C51EF81-4916-42EE-B4B6-F0E4EF81E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361798A-E4B3-4C93-90E4-02D60CEB5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図 6" descr="時計 が含まれている画像&#10;&#10;説明は自動で生成されたものです">
            <a:extLst>
              <a:ext uri="{FF2B5EF4-FFF2-40B4-BE49-F238E27FC236}">
                <a16:creationId xmlns:a16="http://schemas.microsoft.com/office/drawing/2014/main" id="{2B0DBEB5-871F-487E-8B7D-3F7A8802203B}"/>
              </a:ext>
            </a:extLst>
          </p:cNvPr>
          <p:cNvPicPr>
            <a:picLocks noChangeAspect="1"/>
          </p:cNvPicPr>
          <p:nvPr/>
        </p:nvPicPr>
        <p:blipFill>
          <a:blip r:embed="rId4"/>
          <a:stretch>
            <a:fillRect/>
          </a:stretch>
        </p:blipFill>
        <p:spPr>
          <a:xfrm>
            <a:off x="4469404" y="1314655"/>
            <a:ext cx="2617070" cy="2355363"/>
          </a:xfrm>
          <a:prstGeom prst="rect">
            <a:avLst/>
          </a:prstGeom>
        </p:spPr>
      </p:pic>
      <p:pic>
        <p:nvPicPr>
          <p:cNvPr id="7" name="図 7" descr="時計 が含まれている画像&#10;&#10;説明は自動で生成されたものです">
            <a:extLst>
              <a:ext uri="{FF2B5EF4-FFF2-40B4-BE49-F238E27FC236}">
                <a16:creationId xmlns:a16="http://schemas.microsoft.com/office/drawing/2014/main" id="{4A850C42-92BE-480C-81CF-433610C5A0D4}"/>
              </a:ext>
            </a:extLst>
          </p:cNvPr>
          <p:cNvPicPr>
            <a:picLocks noChangeAspect="1"/>
          </p:cNvPicPr>
          <p:nvPr/>
        </p:nvPicPr>
        <p:blipFill>
          <a:blip r:embed="rId5"/>
          <a:stretch>
            <a:fillRect/>
          </a:stretch>
        </p:blipFill>
        <p:spPr>
          <a:xfrm>
            <a:off x="5092703" y="3183713"/>
            <a:ext cx="2617070" cy="2355363"/>
          </a:xfrm>
          <a:prstGeom prst="rect">
            <a:avLst/>
          </a:prstGeom>
        </p:spPr>
      </p:pic>
      <p:sp>
        <p:nvSpPr>
          <p:cNvPr id="11" name="テキスト ボックス 10">
            <a:extLst>
              <a:ext uri="{FF2B5EF4-FFF2-40B4-BE49-F238E27FC236}">
                <a16:creationId xmlns:a16="http://schemas.microsoft.com/office/drawing/2014/main" id="{1C3B3F71-D700-43C4-B987-953A002CCDD6}"/>
              </a:ext>
            </a:extLst>
          </p:cNvPr>
          <p:cNvSpPr txBox="1"/>
          <p:nvPr/>
        </p:nvSpPr>
        <p:spPr>
          <a:xfrm>
            <a:off x="1273834" y="60327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ea typeface="ＭＳ Ｐゴシック"/>
              <a:cs typeface="Calibri"/>
            </a:endParaRPr>
          </a:p>
        </p:txBody>
      </p:sp>
      <p:sp>
        <p:nvSpPr>
          <p:cNvPr id="9" name="テキスト ボックス 8">
            <a:extLst>
              <a:ext uri="{FF2B5EF4-FFF2-40B4-BE49-F238E27FC236}">
                <a16:creationId xmlns:a16="http://schemas.microsoft.com/office/drawing/2014/main" id="{8F572472-D42B-44E4-AA6A-FF855D053D6F}"/>
              </a:ext>
            </a:extLst>
          </p:cNvPr>
          <p:cNvSpPr txBox="1"/>
          <p:nvPr/>
        </p:nvSpPr>
        <p:spPr>
          <a:xfrm>
            <a:off x="770626" y="798806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dirty="0">
              <a:ea typeface="ＭＳ Ｐゴシック"/>
              <a:cs typeface="Calibri"/>
            </a:endParaRPr>
          </a:p>
        </p:txBody>
      </p:sp>
      <p:sp>
        <p:nvSpPr>
          <p:cNvPr id="10" name="テキスト ボックス 9">
            <a:extLst>
              <a:ext uri="{FF2B5EF4-FFF2-40B4-BE49-F238E27FC236}">
                <a16:creationId xmlns:a16="http://schemas.microsoft.com/office/drawing/2014/main" id="{E6947F5A-FF22-43A2-A045-205EC3EA9C3E}"/>
              </a:ext>
            </a:extLst>
          </p:cNvPr>
          <p:cNvSpPr txBox="1"/>
          <p:nvPr/>
        </p:nvSpPr>
        <p:spPr>
          <a:xfrm>
            <a:off x="3042249" y="76286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dirty="0">
              <a:ea typeface="ＭＳ Ｐゴシック"/>
              <a:cs typeface="Calibri"/>
            </a:endParaRPr>
          </a:p>
        </p:txBody>
      </p:sp>
    </p:spTree>
    <p:extLst>
      <p:ext uri="{BB962C8B-B14F-4D97-AF65-F5344CB8AC3E}">
        <p14:creationId xmlns:p14="http://schemas.microsoft.com/office/powerpoint/2010/main" val="219344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5" name="Rectangle 1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タイトル 1">
            <a:extLst>
              <a:ext uri="{FF2B5EF4-FFF2-40B4-BE49-F238E27FC236}">
                <a16:creationId xmlns:a16="http://schemas.microsoft.com/office/drawing/2014/main" id="{27BF3922-94C8-40EB-8BC4-530632187BF3}"/>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ja-JP" altLang="en-US" sz="3600" dirty="0">
                <a:ea typeface="ＭＳ Ｐゴシック"/>
                <a:cs typeface="Calibri Light"/>
              </a:rPr>
              <a:t>小学生が横断歩道を渡る時</a:t>
            </a:r>
          </a:p>
        </p:txBody>
      </p:sp>
      <p:pic>
        <p:nvPicPr>
          <p:cNvPr id="5" name="図 5">
            <a:extLst>
              <a:ext uri="{FF2B5EF4-FFF2-40B4-BE49-F238E27FC236}">
                <a16:creationId xmlns:a16="http://schemas.microsoft.com/office/drawing/2014/main" id="{6047ED96-76B1-4ADD-B94D-828D0DDF67F2}"/>
              </a:ext>
            </a:extLst>
          </p:cNvPr>
          <p:cNvPicPr>
            <a:picLocks noChangeAspect="1"/>
          </p:cNvPicPr>
          <p:nvPr/>
        </p:nvPicPr>
        <p:blipFill>
          <a:blip r:embed="rId2"/>
          <a:stretch>
            <a:fillRect/>
          </a:stretch>
        </p:blipFill>
        <p:spPr>
          <a:xfrm>
            <a:off x="8677386" y="3422000"/>
            <a:ext cx="2506767" cy="3266746"/>
          </a:xfrm>
          <a:prstGeom prst="rect">
            <a:avLst/>
          </a:prstGeom>
        </p:spPr>
      </p:pic>
      <p:pic>
        <p:nvPicPr>
          <p:cNvPr id="4" name="図 4">
            <a:extLst>
              <a:ext uri="{FF2B5EF4-FFF2-40B4-BE49-F238E27FC236}">
                <a16:creationId xmlns:a16="http://schemas.microsoft.com/office/drawing/2014/main" id="{75C6E4EC-AE48-4778-B131-E1DF4D4BB6C6}"/>
              </a:ext>
            </a:extLst>
          </p:cNvPr>
          <p:cNvPicPr>
            <a:picLocks noGrp="1" noChangeAspect="1"/>
          </p:cNvPicPr>
          <p:nvPr>
            <p:ph idx="1"/>
          </p:nvPr>
        </p:nvPicPr>
        <p:blipFill>
          <a:blip r:embed="rId3"/>
          <a:stretch>
            <a:fillRect/>
          </a:stretch>
        </p:blipFill>
        <p:spPr>
          <a:xfrm>
            <a:off x="4667843" y="2363877"/>
            <a:ext cx="3064009" cy="2558919"/>
          </a:xfrm>
          <a:prstGeom prst="rect">
            <a:avLst/>
          </a:prstGeom>
        </p:spPr>
      </p:pic>
      <p:sp>
        <p:nvSpPr>
          <p:cNvPr id="6" name="テキスト ボックス 5">
            <a:extLst>
              <a:ext uri="{FF2B5EF4-FFF2-40B4-BE49-F238E27FC236}">
                <a16:creationId xmlns:a16="http://schemas.microsoft.com/office/drawing/2014/main" id="{ACEE1374-4FAC-453A-A97D-CC627244B4FB}"/>
              </a:ext>
            </a:extLst>
          </p:cNvPr>
          <p:cNvSpPr txBox="1"/>
          <p:nvPr/>
        </p:nvSpPr>
        <p:spPr>
          <a:xfrm>
            <a:off x="484768" y="1854868"/>
            <a:ext cx="4072241" cy="43939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ja-JP" altLang="en-US" sz="3600" dirty="0">
                <a:ea typeface="ＭＳ Ｐゴシック"/>
              </a:rPr>
              <a:t>道路を渡る時、手を上げて渡る。</a:t>
            </a:r>
            <a:r>
              <a:rPr lang="en-US" altLang="ja-JP" sz="3600" dirty="0">
                <a:ea typeface="ＭＳ Ｐゴシック"/>
              </a:rPr>
              <a:t>『</a:t>
            </a:r>
            <a:r>
              <a:rPr lang="ja-JP" altLang="en-US" sz="3600" dirty="0">
                <a:ea typeface="ＭＳ Ｐゴシック"/>
              </a:rPr>
              <a:t>今から道路を渡るぞ！気をつけてね！</a:t>
            </a:r>
            <a:r>
              <a:rPr lang="en-US" altLang="ja-JP" sz="3600" dirty="0">
                <a:ea typeface="ＭＳ Ｐゴシック"/>
              </a:rPr>
              <a:t>』</a:t>
            </a:r>
            <a:r>
              <a:rPr lang="ja-JP" altLang="en-US" sz="3600" dirty="0">
                <a:ea typeface="ＭＳ Ｐゴシック"/>
              </a:rPr>
              <a:t>ということを示している</a:t>
            </a:r>
            <a:endParaRPr lang="ja-JP" sz="3600" dirty="0">
              <a:ea typeface="ＭＳ Ｐゴシック"/>
              <a:cs typeface="Calibri"/>
            </a:endParaRPr>
          </a:p>
          <a:p>
            <a:pPr indent="-228600">
              <a:lnSpc>
                <a:spcPct val="90000"/>
              </a:lnSpc>
              <a:spcAft>
                <a:spcPts val="600"/>
              </a:spcAft>
              <a:buFont typeface="Arial" panose="020B0604020202020204" pitchFamily="34" charset="0"/>
              <a:buChar char="•"/>
            </a:pPr>
            <a:endParaRPr lang="en-US" altLang="ja-JP" sz="2000" dirty="0"/>
          </a:p>
        </p:txBody>
      </p:sp>
      <p:grpSp>
        <p:nvGrpSpPr>
          <p:cNvPr id="18" name="Group 1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9" name="Isosceles Triangle 1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テキスト ボックス 6">
            <a:extLst>
              <a:ext uri="{FF2B5EF4-FFF2-40B4-BE49-F238E27FC236}">
                <a16:creationId xmlns:a16="http://schemas.microsoft.com/office/drawing/2014/main" id="{E78EBEDB-20B8-471A-A92B-5B4C8AADE62F}"/>
              </a:ext>
            </a:extLst>
          </p:cNvPr>
          <p:cNvSpPr txBox="1"/>
          <p:nvPr/>
        </p:nvSpPr>
        <p:spPr>
          <a:xfrm flipV="1">
            <a:off x="1560483" y="5624796"/>
            <a:ext cx="27144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ea typeface="ＭＳ Ｐゴシック"/>
              <a:cs typeface="Calibri"/>
            </a:endParaRPr>
          </a:p>
        </p:txBody>
      </p:sp>
    </p:spTree>
    <p:extLst>
      <p:ext uri="{BB962C8B-B14F-4D97-AF65-F5344CB8AC3E}">
        <p14:creationId xmlns:p14="http://schemas.microsoft.com/office/powerpoint/2010/main" val="238022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25102C14-DE97-4FD3-B55D-2D5EE2E28BA0}"/>
              </a:ext>
            </a:extLst>
          </p:cNvPr>
          <p:cNvSpPr>
            <a:spLocks noGrp="1"/>
          </p:cNvSpPr>
          <p:nvPr>
            <p:ph type="title"/>
          </p:nvPr>
        </p:nvSpPr>
        <p:spPr>
          <a:xfrm>
            <a:off x="643467" y="321734"/>
            <a:ext cx="10905066" cy="1135737"/>
          </a:xfrm>
        </p:spPr>
        <p:txBody>
          <a:bodyPr>
            <a:normAutofit/>
          </a:bodyPr>
          <a:lstStyle/>
          <a:p>
            <a:r>
              <a:rPr lang="ja-JP" altLang="en-US" sz="3600" dirty="0">
                <a:ea typeface="ＭＳ Ｐゴシック"/>
                <a:cs typeface="Calibri Light"/>
              </a:rPr>
              <a:t>すみません＝ありがとう？</a:t>
            </a:r>
            <a:endParaRPr kumimoji="1" lang="ja-JP" altLang="en-US" sz="3600" dirty="0"/>
          </a:p>
        </p:txBody>
      </p:sp>
      <p:sp>
        <p:nvSpPr>
          <p:cNvPr id="3" name="コンテンツ プレースホルダー 2">
            <a:extLst>
              <a:ext uri="{FF2B5EF4-FFF2-40B4-BE49-F238E27FC236}">
                <a16:creationId xmlns:a16="http://schemas.microsoft.com/office/drawing/2014/main" id="{0A75593C-11DE-43DA-A93E-6CC599519CD9}"/>
              </a:ext>
            </a:extLst>
          </p:cNvPr>
          <p:cNvSpPr>
            <a:spLocks noGrp="1"/>
          </p:cNvSpPr>
          <p:nvPr>
            <p:ph idx="1"/>
          </p:nvPr>
        </p:nvSpPr>
        <p:spPr>
          <a:xfrm>
            <a:off x="643469" y="1782981"/>
            <a:ext cx="4008384" cy="4393982"/>
          </a:xfrm>
        </p:spPr>
        <p:txBody>
          <a:bodyPr vert="horz" lIns="91440" tIns="45720" rIns="91440" bIns="45720" rtlCol="0" anchor="t">
            <a:normAutofit/>
          </a:bodyPr>
          <a:lstStyle/>
          <a:p>
            <a:pPr marL="0" indent="0">
              <a:buNone/>
            </a:pPr>
            <a:r>
              <a:rPr lang="ja-JP" altLang="en-US" sz="3600" dirty="0">
                <a:ea typeface="ＭＳ Ｐゴシック"/>
                <a:cs typeface="Calibri"/>
              </a:rPr>
              <a:t>２つの言葉を使い分けられない</a:t>
            </a:r>
            <a:endParaRPr lang="ja-JP" sz="3600" dirty="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図 4">
            <a:extLst>
              <a:ext uri="{FF2B5EF4-FFF2-40B4-BE49-F238E27FC236}">
                <a16:creationId xmlns:a16="http://schemas.microsoft.com/office/drawing/2014/main" id="{3E272388-77FF-4054-823A-D2B6A66E80EB}"/>
              </a:ext>
            </a:extLst>
          </p:cNvPr>
          <p:cNvPicPr>
            <a:picLocks noChangeAspect="1"/>
          </p:cNvPicPr>
          <p:nvPr/>
        </p:nvPicPr>
        <p:blipFill>
          <a:blip r:embed="rId2"/>
          <a:stretch>
            <a:fillRect/>
          </a:stretch>
        </p:blipFill>
        <p:spPr>
          <a:xfrm>
            <a:off x="6782178" y="1782981"/>
            <a:ext cx="3279496" cy="436189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0062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102C14-DE97-4FD3-B55D-2D5EE2E28BA0}"/>
              </a:ext>
            </a:extLst>
          </p:cNvPr>
          <p:cNvSpPr>
            <a:spLocks noGrp="1"/>
          </p:cNvSpPr>
          <p:nvPr>
            <p:ph type="title"/>
          </p:nvPr>
        </p:nvSpPr>
        <p:spPr>
          <a:xfrm>
            <a:off x="643467" y="321734"/>
            <a:ext cx="10905066" cy="1135737"/>
          </a:xfrm>
        </p:spPr>
        <p:txBody>
          <a:bodyPr>
            <a:normAutofit/>
          </a:bodyPr>
          <a:lstStyle/>
          <a:p>
            <a:r>
              <a:rPr lang="en-US" altLang="ja-JP" sz="3600" dirty="0">
                <a:ea typeface="ＭＳ Ｐゴシック"/>
                <a:cs typeface="Calibri Light"/>
              </a:rPr>
              <a:t>3</a:t>
            </a:r>
            <a:r>
              <a:rPr lang="ja-JP" altLang="en-US" sz="3600" dirty="0">
                <a:ea typeface="ＭＳ Ｐゴシック"/>
                <a:cs typeface="Calibri Light"/>
              </a:rPr>
              <a:t>か国での暮らしを経験して</a:t>
            </a:r>
            <a:endParaRPr kumimoji="1" lang="ja-JP" altLang="en-US" sz="3600" dirty="0"/>
          </a:p>
        </p:txBody>
      </p:sp>
      <p:sp>
        <p:nvSpPr>
          <p:cNvPr id="3" name="コンテンツ プレースホルダー 2">
            <a:extLst>
              <a:ext uri="{FF2B5EF4-FFF2-40B4-BE49-F238E27FC236}">
                <a16:creationId xmlns:a16="http://schemas.microsoft.com/office/drawing/2014/main" id="{0A75593C-11DE-43DA-A93E-6CC599519CD9}"/>
              </a:ext>
            </a:extLst>
          </p:cNvPr>
          <p:cNvSpPr>
            <a:spLocks noGrp="1"/>
          </p:cNvSpPr>
          <p:nvPr>
            <p:ph idx="1"/>
          </p:nvPr>
        </p:nvSpPr>
        <p:spPr>
          <a:xfrm>
            <a:off x="643469" y="1782981"/>
            <a:ext cx="5240496" cy="4393982"/>
          </a:xfrm>
        </p:spPr>
        <p:txBody>
          <a:bodyPr vert="horz" lIns="91440" tIns="45720" rIns="91440" bIns="45720" rtlCol="0" anchor="t">
            <a:normAutofit/>
          </a:bodyPr>
          <a:lstStyle/>
          <a:p>
            <a:pPr marL="0" indent="0">
              <a:buNone/>
            </a:pPr>
            <a:r>
              <a:rPr lang="ja-JP" altLang="en-US" sz="3600" dirty="0"/>
              <a:t>それぞれの文化の</a:t>
            </a:r>
            <a:endParaRPr lang="en-US" altLang="ja-JP" sz="3600" dirty="0"/>
          </a:p>
          <a:p>
            <a:pPr marL="0" indent="0">
              <a:buNone/>
            </a:pPr>
            <a:r>
              <a:rPr lang="ja-JP" altLang="en-US" sz="3600" dirty="0"/>
              <a:t>よいところを受け入れ、</a:t>
            </a:r>
            <a:endParaRPr lang="en-US" altLang="ja-JP" sz="3600" dirty="0"/>
          </a:p>
          <a:p>
            <a:pPr marL="0" indent="0">
              <a:buNone/>
            </a:pPr>
            <a:r>
              <a:rPr lang="ja-JP" altLang="en-US" sz="3600" dirty="0"/>
              <a:t>大切にしたい</a:t>
            </a:r>
            <a:endParaRPr lang="ja-JP" sz="3600" dirty="0"/>
          </a:p>
        </p:txBody>
      </p:sp>
      <p:pic>
        <p:nvPicPr>
          <p:cNvPr id="4" name="図 4">
            <a:extLst>
              <a:ext uri="{FF2B5EF4-FFF2-40B4-BE49-F238E27FC236}">
                <a16:creationId xmlns:a16="http://schemas.microsoft.com/office/drawing/2014/main" id="{7907B119-445C-42BE-9BAC-EC8D1456E2D2}"/>
              </a:ext>
            </a:extLst>
          </p:cNvPr>
          <p:cNvPicPr>
            <a:picLocks noChangeAspect="1"/>
          </p:cNvPicPr>
          <p:nvPr/>
        </p:nvPicPr>
        <p:blipFill>
          <a:blip r:embed="rId2"/>
          <a:stretch>
            <a:fillRect/>
          </a:stretch>
        </p:blipFill>
        <p:spPr>
          <a:xfrm>
            <a:off x="8548007" y="2887473"/>
            <a:ext cx="2743200" cy="3641198"/>
          </a:xfrm>
          <a:prstGeom prst="rect">
            <a:avLst/>
          </a:prstGeom>
        </p:spPr>
      </p:pic>
      <p:pic>
        <p:nvPicPr>
          <p:cNvPr id="5" name="図 5" descr="背景パターン が含まれている画像&#10;&#10;説明は自動で生成されたものです">
            <a:extLst>
              <a:ext uri="{FF2B5EF4-FFF2-40B4-BE49-F238E27FC236}">
                <a16:creationId xmlns:a16="http://schemas.microsoft.com/office/drawing/2014/main" id="{746B2BF7-ACE0-4DDE-A5D7-F02C11CCBE39}"/>
              </a:ext>
            </a:extLst>
          </p:cNvPr>
          <p:cNvPicPr>
            <a:picLocks noChangeAspect="1"/>
          </p:cNvPicPr>
          <p:nvPr/>
        </p:nvPicPr>
        <p:blipFill>
          <a:blip r:embed="rId3"/>
          <a:stretch>
            <a:fillRect/>
          </a:stretch>
        </p:blipFill>
        <p:spPr>
          <a:xfrm rot="-900000">
            <a:off x="7772400" y="2033050"/>
            <a:ext cx="1627415" cy="1118222"/>
          </a:xfrm>
          <a:prstGeom prst="rect">
            <a:avLst/>
          </a:prstGeom>
        </p:spPr>
      </p:pic>
      <p:pic>
        <p:nvPicPr>
          <p:cNvPr id="6" name="図 6" descr="草, 敷物 が含まれている画像&#10;&#10;説明は自動で生成されたものです">
            <a:extLst>
              <a:ext uri="{FF2B5EF4-FFF2-40B4-BE49-F238E27FC236}">
                <a16:creationId xmlns:a16="http://schemas.microsoft.com/office/drawing/2014/main" id="{55B630CC-411B-4DDF-BA9B-BA0462FBCFF4}"/>
              </a:ext>
            </a:extLst>
          </p:cNvPr>
          <p:cNvPicPr>
            <a:picLocks noChangeAspect="1"/>
          </p:cNvPicPr>
          <p:nvPr/>
        </p:nvPicPr>
        <p:blipFill>
          <a:blip r:embed="rId4"/>
          <a:stretch>
            <a:fillRect/>
          </a:stretch>
        </p:blipFill>
        <p:spPr>
          <a:xfrm rot="1080000">
            <a:off x="7064828" y="3516228"/>
            <a:ext cx="1627415" cy="1118222"/>
          </a:xfrm>
          <a:prstGeom prst="rect">
            <a:avLst/>
          </a:prstGeom>
        </p:spPr>
      </p:pic>
      <p:pic>
        <p:nvPicPr>
          <p:cNvPr id="7" name="図 7" descr="バブル チャート&#10;&#10;説明は自動で生成されたものです">
            <a:extLst>
              <a:ext uri="{FF2B5EF4-FFF2-40B4-BE49-F238E27FC236}">
                <a16:creationId xmlns:a16="http://schemas.microsoft.com/office/drawing/2014/main" id="{5474ADDF-5221-47E7-9DA0-1184EDC78E99}"/>
              </a:ext>
            </a:extLst>
          </p:cNvPr>
          <p:cNvPicPr>
            <a:picLocks noChangeAspect="1"/>
          </p:cNvPicPr>
          <p:nvPr/>
        </p:nvPicPr>
        <p:blipFill>
          <a:blip r:embed="rId5"/>
          <a:stretch>
            <a:fillRect/>
          </a:stretch>
        </p:blipFill>
        <p:spPr>
          <a:xfrm>
            <a:off x="10099221" y="1788121"/>
            <a:ext cx="1749879" cy="1159044"/>
          </a:xfrm>
          <a:prstGeom prst="rect">
            <a:avLst/>
          </a:prstGeom>
        </p:spPr>
      </p:pic>
    </p:spTree>
    <p:extLst>
      <p:ext uri="{BB962C8B-B14F-4D97-AF65-F5344CB8AC3E}">
        <p14:creationId xmlns:p14="http://schemas.microsoft.com/office/powerpoint/2010/main" val="223647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69E00-0BB0-4B76-8463-9C50BB279970}"/>
              </a:ext>
            </a:extLst>
          </p:cNvPr>
          <p:cNvSpPr>
            <a:spLocks noGrp="1"/>
          </p:cNvSpPr>
          <p:nvPr>
            <p:ph type="title"/>
          </p:nvPr>
        </p:nvSpPr>
        <p:spPr/>
        <p:txBody>
          <a:bodyPr/>
          <a:lstStyle/>
          <a:p>
            <a:r>
              <a:rPr lang="ja-JP" altLang="en-US">
                <a:ea typeface="ＭＳ Ｐゴシック"/>
                <a:cs typeface="Calibri Light"/>
              </a:rPr>
              <a:t>最後までご静聴ありがとうございました</a:t>
            </a:r>
            <a:endParaRPr lang="ja-JP" altLang="en-US" dirty="0">
              <a:ea typeface="ＭＳ Ｐゴシック"/>
              <a:cs typeface="Calibri Light"/>
            </a:endParaRPr>
          </a:p>
        </p:txBody>
      </p:sp>
      <p:sp>
        <p:nvSpPr>
          <p:cNvPr id="3" name="コンテンツ プレースホルダー 2">
            <a:extLst>
              <a:ext uri="{FF2B5EF4-FFF2-40B4-BE49-F238E27FC236}">
                <a16:creationId xmlns:a16="http://schemas.microsoft.com/office/drawing/2014/main" id="{D883F9AC-074E-4D55-8B46-0F737DDDB085}"/>
              </a:ext>
            </a:extLst>
          </p:cNvPr>
          <p:cNvSpPr>
            <a:spLocks noGrp="1"/>
          </p:cNvSpPr>
          <p:nvPr>
            <p:ph idx="1"/>
          </p:nvPr>
        </p:nvSpPr>
        <p:spPr/>
        <p:txBody>
          <a:bodyPr vert="horz" lIns="91440" tIns="45720" rIns="91440" bIns="45720" rtlCol="0" anchor="t">
            <a:normAutofit/>
          </a:bodyPr>
          <a:lstStyle/>
          <a:p>
            <a:pPr marL="0" indent="0">
              <a:buNone/>
            </a:pPr>
            <a:r>
              <a:rPr lang="ja-JP" altLang="en-US" dirty="0">
                <a:ea typeface="ＭＳ Ｐゴシック"/>
                <a:cs typeface="Calibri"/>
              </a:rPr>
              <a:t>＜参考資料＞</a:t>
            </a:r>
            <a:endParaRPr lang="en-US" altLang="ja-JP" dirty="0">
              <a:ea typeface="ＭＳ Ｐゴシック"/>
              <a:cs typeface="Calibri"/>
            </a:endParaRPr>
          </a:p>
          <a:p>
            <a:pPr marL="0" indent="0">
              <a:buNone/>
            </a:pPr>
            <a:r>
              <a:rPr lang="ja-JP" altLang="ja-JP" u="sng" dirty="0">
                <a:ea typeface="+mn-lt"/>
                <a:cs typeface="+mn-lt"/>
                <a:hlinkClick r:id="rId2"/>
              </a:rPr>
              <a:t>https://www.irasutoya.com</a:t>
            </a:r>
            <a:r>
              <a:rPr lang="ja-JP" altLang="en-US" dirty="0">
                <a:ea typeface="+mn-lt"/>
                <a:cs typeface="+mn-lt"/>
              </a:rPr>
              <a:t>（「いらすとや」</a:t>
            </a:r>
            <a:r>
              <a:rPr lang="en-US" altLang="ja-JP" dirty="0">
                <a:ea typeface="+mn-lt"/>
                <a:cs typeface="+mn-lt"/>
              </a:rPr>
              <a:t>Web</a:t>
            </a:r>
            <a:r>
              <a:rPr lang="ja-JP" altLang="en-US" dirty="0">
                <a:ea typeface="+mn-lt"/>
                <a:cs typeface="+mn-lt"/>
              </a:rPr>
              <a:t>サイト、閲覧日：</a:t>
            </a:r>
            <a:r>
              <a:rPr lang="en-US" altLang="ja-JP" dirty="0">
                <a:ea typeface="+mn-lt"/>
                <a:cs typeface="+mn-lt"/>
              </a:rPr>
              <a:t>2021</a:t>
            </a:r>
            <a:r>
              <a:rPr lang="ja-JP" altLang="en-US" dirty="0">
                <a:ea typeface="+mn-lt"/>
                <a:cs typeface="+mn-lt"/>
              </a:rPr>
              <a:t>年</a:t>
            </a:r>
            <a:r>
              <a:rPr lang="en-US" altLang="ja-JP" dirty="0">
                <a:ea typeface="+mn-lt"/>
                <a:cs typeface="+mn-lt"/>
              </a:rPr>
              <a:t>12</a:t>
            </a:r>
            <a:r>
              <a:rPr lang="ja-JP" altLang="en-US" dirty="0">
                <a:ea typeface="+mn-lt"/>
                <a:cs typeface="+mn-lt"/>
              </a:rPr>
              <a:t>月</a:t>
            </a:r>
            <a:r>
              <a:rPr lang="en-US" altLang="ja-JP" dirty="0">
                <a:ea typeface="+mn-lt"/>
                <a:cs typeface="+mn-lt"/>
              </a:rPr>
              <a:t>10</a:t>
            </a:r>
            <a:r>
              <a:rPr lang="ja-JP" altLang="en-US" dirty="0">
                <a:ea typeface="+mn-lt"/>
                <a:cs typeface="+mn-lt"/>
              </a:rPr>
              <a:t>日）</a:t>
            </a:r>
            <a:endParaRPr lang="en-US" altLang="ja-JP" dirty="0">
              <a:ea typeface="+mn-lt"/>
              <a:cs typeface="+mn-lt"/>
            </a:endParaRPr>
          </a:p>
          <a:p>
            <a:pPr marL="0" indent="0">
              <a:buNone/>
            </a:pPr>
            <a:r>
              <a:rPr lang="ja-JP" altLang="ja-JP" sz="2800" dirty="0">
                <a:ea typeface="+mn-lt"/>
                <a:cs typeface="+mn-lt"/>
                <a:hlinkClick r:id="rId3"/>
              </a:rPr>
              <a:t>https://www.google.com/url?sa=i&amp;url=http%3A%2F%2Fjm-cipa.net%2Fmyanma.html&amp;psig=AOvVaw3zMgA-hvOfjU_JvLB1o64H&amp;ust=1637062038327000&amp;source=images&amp;cd=vfe&amp;ved=0CAgQjRxqFwoTCOCcncGhmvQCFQAAAAAdAAAAABAD</a:t>
            </a:r>
            <a:r>
              <a:rPr lang="ja-JP" altLang="ja-JP" sz="2800" dirty="0">
                <a:ea typeface="+mn-lt"/>
                <a:cs typeface="+mn-lt"/>
              </a:rPr>
              <a:t> </a:t>
            </a:r>
            <a:endParaRPr lang="en-US" altLang="ja-JP" dirty="0"/>
          </a:p>
          <a:p>
            <a:pPr marL="0" indent="0">
              <a:buNone/>
            </a:pPr>
            <a:r>
              <a:rPr lang="ja-JP" altLang="en-US" dirty="0">
                <a:ea typeface="+mn-lt"/>
                <a:cs typeface="+mn-lt"/>
              </a:rPr>
              <a:t>（一般社団法人 日本ミャンマー文化産業振興協会」</a:t>
            </a:r>
            <a:r>
              <a:rPr lang="en-US" altLang="ja-JP" dirty="0">
                <a:ea typeface="+mn-lt"/>
                <a:cs typeface="+mn-lt"/>
              </a:rPr>
              <a:t>Web</a:t>
            </a:r>
            <a:r>
              <a:rPr lang="ja-JP" altLang="en-US" dirty="0">
                <a:ea typeface="+mn-lt"/>
                <a:cs typeface="+mn-lt"/>
              </a:rPr>
              <a:t>サイト、閲覧日：</a:t>
            </a:r>
            <a:r>
              <a:rPr lang="en-US" altLang="ja-JP" dirty="0">
                <a:ea typeface="+mn-lt"/>
                <a:cs typeface="+mn-lt"/>
              </a:rPr>
              <a:t>2021</a:t>
            </a:r>
            <a:r>
              <a:rPr lang="ja-JP" altLang="en-US" dirty="0">
                <a:ea typeface="+mn-lt"/>
                <a:cs typeface="+mn-lt"/>
              </a:rPr>
              <a:t>年</a:t>
            </a:r>
            <a:r>
              <a:rPr lang="en-US" altLang="ja-JP" dirty="0">
                <a:ea typeface="+mn-lt"/>
                <a:cs typeface="+mn-lt"/>
              </a:rPr>
              <a:t>12</a:t>
            </a:r>
            <a:r>
              <a:rPr lang="ja-JP" altLang="en-US" dirty="0">
                <a:ea typeface="+mn-lt"/>
                <a:cs typeface="+mn-lt"/>
              </a:rPr>
              <a:t>月</a:t>
            </a:r>
            <a:r>
              <a:rPr lang="en-US" altLang="ja-JP" dirty="0">
                <a:ea typeface="+mn-lt"/>
                <a:cs typeface="+mn-lt"/>
              </a:rPr>
              <a:t>10</a:t>
            </a:r>
            <a:r>
              <a:rPr lang="ja-JP" altLang="en-US" dirty="0">
                <a:ea typeface="+mn-lt"/>
                <a:cs typeface="+mn-lt"/>
              </a:rPr>
              <a:t>日）</a:t>
            </a:r>
            <a:endParaRPr lang="en-US" altLang="ja-JP" dirty="0">
              <a:ea typeface="+mn-lt"/>
              <a:cs typeface="+mn-lt"/>
            </a:endParaRPr>
          </a:p>
          <a:p>
            <a:pPr marL="0" indent="0">
              <a:buNone/>
            </a:pPr>
            <a:endParaRPr lang="ja-JP" altLang="ja-JP" u="sng" dirty="0">
              <a:ea typeface="+mn-lt"/>
              <a:cs typeface="+mn-lt"/>
            </a:endParaRPr>
          </a:p>
          <a:p>
            <a:pPr marL="0" indent="0">
              <a:buNone/>
            </a:pPr>
            <a:endParaRPr lang="ja-JP" altLang="en-US" dirty="0">
              <a:ea typeface="ＭＳ Ｐゴシック"/>
              <a:cs typeface="Calibri"/>
            </a:endParaRPr>
          </a:p>
        </p:txBody>
      </p:sp>
    </p:spTree>
    <p:extLst>
      <p:ext uri="{BB962C8B-B14F-4D97-AF65-F5344CB8AC3E}">
        <p14:creationId xmlns:p14="http://schemas.microsoft.com/office/powerpoint/2010/main" val="20017046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TotalTime>
  <Words>289</Words>
  <Application>Microsoft Office PowerPoint</Application>
  <PresentationFormat>ワイド画面</PresentationFormat>
  <Paragraphs>28</Paragraphs>
  <Slides>9</Slides>
  <Notes>0</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日本に来て感じたこと</vt:lpstr>
      <vt:lpstr>ミャンマー連邦共和国は７つの民族で 成立している</vt:lpstr>
      <vt:lpstr>マレーシアでの生活</vt:lpstr>
      <vt:lpstr>アルバイトで大声で挨拶？ 恥ずかしいし、怒っている感じがする</vt:lpstr>
      <vt:lpstr>マスクをする理由</vt:lpstr>
      <vt:lpstr>小学生が横断歩道を渡る時</vt:lpstr>
      <vt:lpstr>すみません＝ありがとう？</vt:lpstr>
      <vt:lpstr>3か国での暮らしを経験して</vt:lpstr>
      <vt:lpstr>最後までご静聴ありがとうございました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に</dc:title>
  <dc:creator>takenaka</dc:creator>
  <cp:lastModifiedBy>財団 竹中</cp:lastModifiedBy>
  <cp:revision>411</cp:revision>
  <dcterms:created xsi:type="dcterms:W3CDTF">2021-11-13T01:09:39Z</dcterms:created>
  <dcterms:modified xsi:type="dcterms:W3CDTF">2022-01-24T05:24:32Z</dcterms:modified>
</cp:coreProperties>
</file>